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4"/>
  </p:notesMasterIdLst>
  <p:sldIdLst>
    <p:sldId id="401" r:id="rId5"/>
    <p:sldId id="402" r:id="rId6"/>
    <p:sldId id="411" r:id="rId7"/>
    <p:sldId id="404" r:id="rId8"/>
    <p:sldId id="412" r:id="rId9"/>
    <p:sldId id="413" r:id="rId10"/>
    <p:sldId id="403" r:id="rId11"/>
    <p:sldId id="414" r:id="rId12"/>
    <p:sldId id="4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8" autoAdjust="0"/>
  </p:normalViewPr>
  <p:slideViewPr>
    <p:cSldViewPr snapToGrid="0">
      <p:cViewPr varScale="1">
        <p:scale>
          <a:sx n="73" d="100"/>
          <a:sy n="73" d="100"/>
        </p:scale>
        <p:origin x="618" y="7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301841" y="1673352"/>
            <a:ext cx="6001305" cy="4017234"/>
          </a:xfrm>
        </p:spPr>
        <p:txBody>
          <a:bodyPr/>
          <a:lstStyle/>
          <a:p>
            <a:r>
              <a:rPr lang="en-US" b="1" i="0" dirty="0">
                <a:solidFill>
                  <a:schemeClr val="tx1">
                    <a:lumMod val="95000"/>
                    <a:lumOff val="5000"/>
                  </a:schemeClr>
                </a:solidFill>
                <a:latin typeface="+mn-lt"/>
              </a:rPr>
              <a:t>Principal OF </a:t>
            </a:r>
            <a:r>
              <a:rPr lang="en-US" b="1" i="0" dirty="0" smtClean="0">
                <a:solidFill>
                  <a:schemeClr val="tx1">
                    <a:lumMod val="95000"/>
                    <a:lumOff val="5000"/>
                  </a:schemeClr>
                </a:solidFill>
                <a:latin typeface="+mn-lt"/>
              </a:rPr>
              <a:t>Robotics</a:t>
            </a:r>
            <a:r>
              <a:rPr lang="en-US" b="1" i="0" dirty="0">
                <a:solidFill>
                  <a:schemeClr val="tx1">
                    <a:lumMod val="95000"/>
                    <a:lumOff val="5000"/>
                  </a:schemeClr>
                </a:solidFill>
                <a:latin typeface="+mn-lt"/>
              </a:rPr>
              <a:t/>
            </a:r>
            <a:br>
              <a:rPr lang="en-US" b="1" i="0" dirty="0">
                <a:solidFill>
                  <a:schemeClr val="tx1">
                    <a:lumMod val="95000"/>
                    <a:lumOff val="5000"/>
                  </a:schemeClr>
                </a:solidFill>
                <a:latin typeface="+mn-lt"/>
              </a:rPr>
            </a:br>
            <a:r>
              <a:rPr lang="en-US" b="1" i="0" dirty="0">
                <a:solidFill>
                  <a:schemeClr val="tx1">
                    <a:lumMod val="95000"/>
                    <a:lumOff val="5000"/>
                  </a:schemeClr>
                </a:solidFill>
                <a:latin typeface="+mn-lt"/>
              </a:rPr>
              <a:t>Cse 426</a:t>
            </a:r>
            <a:r>
              <a:rPr lang="en-US" dirty="0">
                <a:solidFill>
                  <a:schemeClr val="tx1">
                    <a:lumMod val="95000"/>
                    <a:lumOff val="5000"/>
                  </a:schemeClr>
                </a:solidFill>
                <a:latin typeface="+mn-lt"/>
              </a:rPr>
              <a:t/>
            </a:r>
            <a:br>
              <a:rPr lang="en-US" dirty="0">
                <a:solidFill>
                  <a:schemeClr val="tx1">
                    <a:lumMod val="95000"/>
                    <a:lumOff val="5000"/>
                  </a:schemeClr>
                </a:solidFill>
                <a:latin typeface="+mn-lt"/>
              </a:rPr>
            </a:br>
            <a:endParaRPr lang="en-US" dirty="0">
              <a:solidFill>
                <a:schemeClr val="tx1">
                  <a:lumMod val="95000"/>
                  <a:lumOff val="5000"/>
                </a:schemeClr>
              </a:solidFill>
              <a:latin typeface="+mn-lt"/>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7530792" y="94007"/>
            <a:ext cx="4388528" cy="4279037"/>
          </a:xfrm>
        </p:spPr>
        <p:txBody>
          <a:bodyPr/>
          <a:lstStyle/>
          <a:p>
            <a:endParaRPr lang="en-US" dirty="0"/>
          </a:p>
          <a:p>
            <a:endParaRPr lang="en-US" dirty="0"/>
          </a:p>
          <a:p>
            <a:r>
              <a:rPr lang="en-US" b="1" dirty="0"/>
              <a:t>Line Follower ROBOT</a:t>
            </a:r>
          </a:p>
        </p:txBody>
      </p:sp>
      <p:pic>
        <p:nvPicPr>
          <p:cNvPr id="7" name="Picture 6">
            <a:extLst>
              <a:ext uri="{FF2B5EF4-FFF2-40B4-BE49-F238E27FC236}">
                <a16:creationId xmlns:a16="http://schemas.microsoft.com/office/drawing/2014/main" id="{0DB54149-DA65-40D6-9EC4-54946C4A3FB8}"/>
              </a:ext>
            </a:extLst>
          </p:cNvPr>
          <p:cNvPicPr>
            <a:picLocks noChangeAspect="1"/>
          </p:cNvPicPr>
          <p:nvPr/>
        </p:nvPicPr>
        <p:blipFill>
          <a:blip r:embed="rId2"/>
          <a:stretch>
            <a:fillRect/>
          </a:stretch>
        </p:blipFill>
        <p:spPr>
          <a:xfrm>
            <a:off x="8450894" y="3681969"/>
            <a:ext cx="2548323" cy="1912346"/>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normAutofit/>
          </a:bodyPr>
          <a:lstStyle/>
          <a:p>
            <a:r>
              <a:rPr lang="en-US" sz="2800" b="1" i="0" dirty="0">
                <a:solidFill>
                  <a:schemeClr val="tx1"/>
                </a:solidFill>
                <a:latin typeface="+mn-lt"/>
              </a:rPr>
              <a:t>Presented By</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735763" y="712788"/>
            <a:ext cx="4618037" cy="5821177"/>
          </a:xfrm>
        </p:spPr>
        <p:txBody>
          <a:bodyPr/>
          <a:lstStyle/>
          <a:p>
            <a:pPr algn="ctr"/>
            <a:r>
              <a:rPr lang="en-US" sz="2400" b="1" dirty="0"/>
              <a:t>Sec : C-54</a:t>
            </a:r>
          </a:p>
          <a:p>
            <a:pPr algn="ctr"/>
            <a:endParaRPr lang="en-US" sz="1800" dirty="0"/>
          </a:p>
          <a:p>
            <a:r>
              <a:rPr lang="en-US" sz="1800" b="1" dirty="0" smtClean="0"/>
              <a:t>Akin </a:t>
            </a:r>
            <a:r>
              <a:rPr lang="en-US" sz="1800" b="1" dirty="0"/>
              <a:t>Bin Mostofa kamal	</a:t>
            </a:r>
            <a:r>
              <a:rPr lang="en-US" sz="1800" b="1" dirty="0" smtClean="0"/>
              <a:t>193-15-13394</a:t>
            </a:r>
            <a:endParaRPr lang="en-US" sz="1800" b="1"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2</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66F5-32D5-4F00-8979-5542B4D1CC7E}"/>
              </a:ext>
            </a:extLst>
          </p:cNvPr>
          <p:cNvSpPr>
            <a:spLocks noGrp="1"/>
          </p:cNvSpPr>
          <p:nvPr>
            <p:ph type="title"/>
          </p:nvPr>
        </p:nvSpPr>
        <p:spPr>
          <a:xfrm>
            <a:off x="3069336" y="1509204"/>
            <a:ext cx="5541264" cy="1003177"/>
          </a:xfrm>
        </p:spPr>
        <p:txBody>
          <a:bodyPr>
            <a:normAutofit/>
          </a:bodyPr>
          <a:lstStyle/>
          <a:p>
            <a:r>
              <a:rPr lang="en-US" sz="2800" b="1" i="0" dirty="0">
                <a:solidFill>
                  <a:schemeClr val="tx1"/>
                </a:solidFill>
              </a:rPr>
              <a:t>What is a line follower?</a:t>
            </a:r>
          </a:p>
        </p:txBody>
      </p:sp>
      <p:sp>
        <p:nvSpPr>
          <p:cNvPr id="5" name="Slide Number Placeholder 4">
            <a:extLst>
              <a:ext uri="{FF2B5EF4-FFF2-40B4-BE49-F238E27FC236}">
                <a16:creationId xmlns:a16="http://schemas.microsoft.com/office/drawing/2014/main" id="{77480F31-2F80-4392-8852-B0989F56CFF8}"/>
              </a:ext>
            </a:extLst>
          </p:cNvPr>
          <p:cNvSpPr>
            <a:spLocks noGrp="1"/>
          </p:cNvSpPr>
          <p:nvPr>
            <p:ph type="sldNum" sz="quarter" idx="12"/>
          </p:nvPr>
        </p:nvSpPr>
        <p:spPr/>
        <p:txBody>
          <a:bodyPr/>
          <a:lstStyle/>
          <a:p>
            <a:fld id="{B9713C8C-8E70-45D5-AE59-23E60168254E}" type="slidenum">
              <a:rPr lang="en-US" smtClean="0"/>
              <a:t>3</a:t>
            </a:fld>
            <a:endParaRPr lang="en-US" dirty="0"/>
          </a:p>
        </p:txBody>
      </p:sp>
      <p:sp>
        <p:nvSpPr>
          <p:cNvPr id="6" name="Text Placeholder 5">
            <a:extLst>
              <a:ext uri="{FF2B5EF4-FFF2-40B4-BE49-F238E27FC236}">
                <a16:creationId xmlns:a16="http://schemas.microsoft.com/office/drawing/2014/main" id="{75914FA4-E3D7-4934-A9D6-FCBBF776502C}"/>
              </a:ext>
            </a:extLst>
          </p:cNvPr>
          <p:cNvSpPr>
            <a:spLocks noGrp="1"/>
          </p:cNvSpPr>
          <p:nvPr>
            <p:ph type="body" sz="quarter" idx="13"/>
          </p:nvPr>
        </p:nvSpPr>
        <p:spPr>
          <a:xfrm>
            <a:off x="3398550" y="2902997"/>
            <a:ext cx="5450890" cy="2379215"/>
          </a:xfrm>
        </p:spPr>
        <p:txBody>
          <a:bodyPr>
            <a:normAutofit lnSpcReduction="10000"/>
          </a:bodyPr>
          <a:lstStyle/>
          <a:p>
            <a:pPr>
              <a:lnSpc>
                <a:spcPct val="150000"/>
              </a:lnSpc>
            </a:pPr>
            <a:r>
              <a:rPr lang="en-US" sz="2000" dirty="0">
                <a:solidFill>
                  <a:schemeClr val="tx1"/>
                </a:solidFill>
                <a:latin typeface="+mn-lt"/>
              </a:rPr>
              <a:t>A line follower is a type of robot or vehicle designed to follow a line or path marked on the ground or surface. It is commonly used in robotics competitions, educational settings, and industrial applications</a:t>
            </a:r>
            <a:r>
              <a:rPr lang="en-US" dirty="0">
                <a:solidFill>
                  <a:schemeClr val="tx1"/>
                </a:solidFill>
              </a:rPr>
              <a:t>.</a:t>
            </a:r>
          </a:p>
        </p:txBody>
      </p:sp>
    </p:spTree>
    <p:extLst>
      <p:ext uri="{BB962C8B-B14F-4D97-AF65-F5344CB8AC3E}">
        <p14:creationId xmlns:p14="http://schemas.microsoft.com/office/powerpoint/2010/main" val="408236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a:xfrm>
            <a:off x="6096001" y="2329275"/>
            <a:ext cx="5600700" cy="2690400"/>
          </a:xfrm>
        </p:spPr>
        <p:txBody>
          <a:bodyPr>
            <a:normAutofit fontScale="90000"/>
          </a:bodyPr>
          <a:lstStyle/>
          <a:p>
            <a:pPr algn="ctr"/>
            <a:r>
              <a:rPr lang="en-US" sz="2400" b="1" i="0" dirty="0">
                <a:latin typeface="+mn-lt"/>
              </a:rPr>
              <a:t>What is the need to build a line follower</a:t>
            </a:r>
            <a:r>
              <a:rPr lang="en-US" sz="2800" b="1" i="0" dirty="0">
                <a:latin typeface="+mn-lt"/>
              </a:rPr>
              <a:t>?</a:t>
            </a:r>
            <a:br>
              <a:rPr lang="en-US" sz="2800" b="1" i="0" dirty="0">
                <a:latin typeface="+mn-lt"/>
              </a:rPr>
            </a:br>
            <a:r>
              <a:rPr lang="en-US" sz="2800" b="1" i="0" dirty="0">
                <a:latin typeface="+mn-lt"/>
              </a:rPr>
              <a:t/>
            </a:r>
            <a:br>
              <a:rPr lang="en-US" sz="2800" b="1" i="0" dirty="0">
                <a:latin typeface="+mn-lt"/>
              </a:rPr>
            </a:br>
            <a:r>
              <a:rPr lang="en-US" sz="2800" b="1" i="0" dirty="0">
                <a:latin typeface="+mn-lt"/>
              </a:rPr>
              <a:t/>
            </a:r>
            <a:br>
              <a:rPr lang="en-US" sz="2800" b="1" i="0" dirty="0">
                <a:latin typeface="+mn-lt"/>
              </a:rPr>
            </a:br>
            <a:r>
              <a:rPr lang="en-US" sz="2200" b="1" i="0" dirty="0">
                <a:latin typeface="+mn-lt"/>
              </a:rPr>
              <a:t>Sensing a line and maneuvering the robot to stay on course ,while constantly correcting wrong moves using feedback mechanism forms a simple yet effective closed loop system</a:t>
            </a:r>
            <a:br>
              <a:rPr lang="en-US" sz="2200" b="1" i="0" dirty="0">
                <a:latin typeface="+mn-lt"/>
              </a:rPr>
            </a:br>
            <a:endParaRPr lang="en-US" sz="2200" b="1" i="0" dirty="0">
              <a:latin typeface="+mn-lt"/>
            </a:endParaRPr>
          </a:p>
        </p:txBody>
      </p:sp>
      <p:pic>
        <p:nvPicPr>
          <p:cNvPr id="6" name="line follow">
            <a:hlinkClick r:id="" action="ppaction://media"/>
            <a:extLst>
              <a:ext uri="{FF2B5EF4-FFF2-40B4-BE49-F238E27FC236}">
                <a16:creationId xmlns:a16="http://schemas.microsoft.com/office/drawing/2014/main" id="{C3C19251-4D95-475E-8B3D-E8E422E37C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213" y="1114082"/>
            <a:ext cx="6225664" cy="3501936"/>
          </a:xfrm>
          <a:prstGeom prst="cloud">
            <a:avLst/>
          </a:prstGeom>
          <a:ln>
            <a:solidFill>
              <a:schemeClr val="accent4">
                <a:lumMod val="75000"/>
              </a:schemeClr>
            </a:solidFill>
          </a:ln>
        </p:spPr>
      </p:pic>
    </p:spTree>
    <p:extLst>
      <p:ext uri="{BB962C8B-B14F-4D97-AF65-F5344CB8AC3E}">
        <p14:creationId xmlns:p14="http://schemas.microsoft.com/office/powerpoint/2010/main" val="163372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E1D9-FE7D-441B-81F8-7788E4326C63}"/>
              </a:ext>
            </a:extLst>
          </p:cNvPr>
          <p:cNvSpPr>
            <a:spLocks noGrp="1"/>
          </p:cNvSpPr>
          <p:nvPr>
            <p:ph type="ctrTitle"/>
          </p:nvPr>
        </p:nvSpPr>
        <p:spPr>
          <a:xfrm>
            <a:off x="199263" y="1435227"/>
            <a:ext cx="5229987" cy="3511296"/>
          </a:xfrm>
        </p:spPr>
        <p:txBody>
          <a:bodyPr>
            <a:normAutofit/>
          </a:bodyPr>
          <a:lstStyle/>
          <a:p>
            <a:r>
              <a:rPr lang="en-US" sz="2800" b="1" i="0" dirty="0">
                <a:solidFill>
                  <a:schemeClr val="tx1"/>
                </a:solidFill>
                <a:latin typeface="+mn-lt"/>
              </a:rPr>
              <a:t>Component's of Line Follower Robot</a:t>
            </a:r>
          </a:p>
        </p:txBody>
      </p:sp>
      <p:sp>
        <p:nvSpPr>
          <p:cNvPr id="3" name="Subtitle 2">
            <a:extLst>
              <a:ext uri="{FF2B5EF4-FFF2-40B4-BE49-F238E27FC236}">
                <a16:creationId xmlns:a16="http://schemas.microsoft.com/office/drawing/2014/main" id="{770F8BF0-73D3-4838-9B05-9DA651E0778F}"/>
              </a:ext>
            </a:extLst>
          </p:cNvPr>
          <p:cNvSpPr>
            <a:spLocks noGrp="1"/>
          </p:cNvSpPr>
          <p:nvPr>
            <p:ph type="subTitle" idx="1"/>
          </p:nvPr>
        </p:nvSpPr>
        <p:spPr>
          <a:xfrm>
            <a:off x="5648326" y="1"/>
            <a:ext cx="6457950" cy="6858000"/>
          </a:xfrm>
        </p:spPr>
        <p:txBody>
          <a:bodyPr>
            <a:noAutofit/>
          </a:bodyPr>
          <a:lstStyle/>
          <a:p>
            <a:pPr marL="514350" indent="-514350">
              <a:buFont typeface="+mj-lt"/>
              <a:buAutoNum type="arabicPeriod"/>
            </a:pPr>
            <a:r>
              <a:rPr lang="en-US" sz="1000" b="1" dirty="0"/>
              <a:t>Chassis: The physical structure or body of the robot that holds all the components together. It can be a wheeled platform or any other suitable design.</a:t>
            </a:r>
          </a:p>
          <a:p>
            <a:pPr marL="514350" indent="-514350">
              <a:buFont typeface="+mj-lt"/>
              <a:buAutoNum type="arabicPeriod"/>
            </a:pPr>
            <a:endParaRPr lang="en-US" sz="1000" b="1" dirty="0"/>
          </a:p>
          <a:p>
            <a:pPr marL="514350" indent="-514350">
              <a:buFont typeface="+mj-lt"/>
              <a:buAutoNum type="arabicPeriod"/>
            </a:pPr>
            <a:r>
              <a:rPr lang="en-US" sz="1000" b="1" dirty="0"/>
              <a:t>Line Sensors: These sensors are used to detect the line on the ground. Infrared or reflective sensors are commonly used, which emit and detect light to determine the contrast between the line and the surface.</a:t>
            </a:r>
          </a:p>
          <a:p>
            <a:pPr marL="514350" indent="-514350">
              <a:buFont typeface="+mj-lt"/>
              <a:buAutoNum type="arabicPeriod"/>
            </a:pPr>
            <a:endParaRPr lang="en-US" sz="1000" b="1" dirty="0"/>
          </a:p>
          <a:p>
            <a:pPr marL="514350" indent="-514350">
              <a:buFont typeface="+mj-lt"/>
              <a:buAutoNum type="arabicPeriod"/>
            </a:pPr>
            <a:r>
              <a:rPr lang="en-US" sz="1000" b="1" dirty="0"/>
              <a:t>Microcontroller: The brain of the robot, usually a microcontroller or a microprocessor, which processes sensor data, executes control algorithms, and sends commands to the motor drivers.</a:t>
            </a:r>
          </a:p>
          <a:p>
            <a:pPr marL="514350" indent="-514350">
              <a:buFont typeface="+mj-lt"/>
              <a:buAutoNum type="arabicPeriod"/>
            </a:pPr>
            <a:endParaRPr lang="en-US" sz="1000" b="1" dirty="0"/>
          </a:p>
          <a:p>
            <a:pPr marL="514350" indent="-514350">
              <a:buFont typeface="+mj-lt"/>
              <a:buAutoNum type="arabicPeriod"/>
            </a:pPr>
            <a:r>
              <a:rPr lang="en-US" sz="1000" b="1" dirty="0"/>
              <a:t>Motor Drivers: These electronic components control the speed and direction of the robot's motors based on the signals received from the microcontroller. They translate the commands into motor movements.</a:t>
            </a:r>
          </a:p>
          <a:p>
            <a:pPr marL="514350" indent="-514350">
              <a:buFont typeface="+mj-lt"/>
              <a:buAutoNum type="arabicPeriod"/>
            </a:pPr>
            <a:endParaRPr lang="en-US" sz="1000" b="1" dirty="0"/>
          </a:p>
          <a:p>
            <a:pPr marL="514350" indent="-514350">
              <a:buFont typeface="+mj-lt"/>
              <a:buAutoNum type="arabicPeriod"/>
            </a:pPr>
            <a:r>
              <a:rPr lang="en-US" sz="1000" b="1" dirty="0"/>
              <a:t>Motors: The motors provide the mechanical motion to move the robot. Typically, DC motors are used, with one or more wheels connected to them for propulsion.</a:t>
            </a:r>
          </a:p>
          <a:p>
            <a:pPr marL="514350" indent="-514350">
              <a:buFont typeface="+mj-lt"/>
              <a:buAutoNum type="arabicPeriod"/>
            </a:pPr>
            <a:endParaRPr lang="en-US" sz="1000" b="1" dirty="0"/>
          </a:p>
          <a:p>
            <a:pPr marL="514350" indent="-514350">
              <a:buFont typeface="+mj-lt"/>
              <a:buAutoNum type="arabicPeriod"/>
            </a:pPr>
            <a:r>
              <a:rPr lang="en-US" sz="1000" b="1" dirty="0"/>
              <a:t>Power Source: A power supply, such as batteries or rechargeable batteries, provides electrical energy to the robot to operate its components.</a:t>
            </a:r>
          </a:p>
          <a:p>
            <a:pPr marL="514350" indent="-514350">
              <a:buFont typeface="+mj-lt"/>
              <a:buAutoNum type="arabicPeriod"/>
            </a:pPr>
            <a:endParaRPr lang="en-US" sz="1000" b="1" dirty="0"/>
          </a:p>
          <a:p>
            <a:pPr marL="514350" indent="-514350">
              <a:buFont typeface="+mj-lt"/>
              <a:buAutoNum type="arabicPeriod"/>
            </a:pPr>
            <a:r>
              <a:rPr lang="en-US" sz="1000" b="1" dirty="0"/>
              <a:t>Wheels: The wheels enable the robot to move along the ground or surface. They can be attached to the motors directly or through a suitable mechanism.</a:t>
            </a:r>
          </a:p>
          <a:p>
            <a:pPr marL="514350" indent="-514350">
              <a:buFont typeface="+mj-lt"/>
              <a:buAutoNum type="arabicPeriod"/>
            </a:pPr>
            <a:endParaRPr lang="en-US" sz="1000" b="1" dirty="0"/>
          </a:p>
          <a:p>
            <a:pPr marL="514350" indent="-514350">
              <a:buFont typeface="+mj-lt"/>
              <a:buAutoNum type="arabicPeriod"/>
            </a:pPr>
            <a:r>
              <a:rPr lang="en-US" sz="1000" b="1" dirty="0"/>
              <a:t>Control Algorithm: A program or algorithm implemented in the microcontroller determines how the robot responds to the line sensor inputs. It calculates the appropriate motor commands to keep the robot on the line.</a:t>
            </a:r>
          </a:p>
          <a:p>
            <a:pPr marL="514350" indent="-514350">
              <a:buFont typeface="+mj-lt"/>
              <a:buAutoNum type="arabicPeriod"/>
            </a:pPr>
            <a:endParaRPr lang="en-US" sz="1000" b="1" dirty="0"/>
          </a:p>
          <a:p>
            <a:pPr marL="514350" indent="-514350">
              <a:buFont typeface="+mj-lt"/>
              <a:buAutoNum type="arabicPeriod"/>
            </a:pPr>
            <a:r>
              <a:rPr lang="en-US" sz="1000" b="1" dirty="0"/>
              <a:t>Additional Components: Depending on the specific design and requirements, other components such as LEDs, resistors, capacitors, and switches may be included for status indicators, power regulation, and user interaction</a:t>
            </a:r>
            <a:r>
              <a:rPr lang="en-US" sz="1000" dirty="0"/>
              <a:t>.</a:t>
            </a:r>
          </a:p>
        </p:txBody>
      </p:sp>
    </p:spTree>
    <p:extLst>
      <p:ext uri="{BB962C8B-B14F-4D97-AF65-F5344CB8AC3E}">
        <p14:creationId xmlns:p14="http://schemas.microsoft.com/office/powerpoint/2010/main" val="226015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5037-E763-44F8-BAC8-707BF4F460FB}"/>
              </a:ext>
            </a:extLst>
          </p:cNvPr>
          <p:cNvSpPr>
            <a:spLocks noGrp="1"/>
          </p:cNvSpPr>
          <p:nvPr>
            <p:ph type="title"/>
          </p:nvPr>
        </p:nvSpPr>
        <p:spPr>
          <a:xfrm>
            <a:off x="3069336" y="0"/>
            <a:ext cx="5364450" cy="923278"/>
          </a:xfrm>
        </p:spPr>
        <p:txBody>
          <a:bodyPr>
            <a:noAutofit/>
          </a:bodyPr>
          <a:lstStyle/>
          <a:p>
            <a:r>
              <a:rPr lang="en-US" sz="2800" b="1" i="0" dirty="0">
                <a:solidFill>
                  <a:schemeClr val="tx1"/>
                </a:solidFill>
              </a:rPr>
              <a:t>Implementation of Line Follower Robot</a:t>
            </a:r>
          </a:p>
        </p:txBody>
      </p:sp>
      <p:sp>
        <p:nvSpPr>
          <p:cNvPr id="3" name="Date Placeholder 2">
            <a:extLst>
              <a:ext uri="{FF2B5EF4-FFF2-40B4-BE49-F238E27FC236}">
                <a16:creationId xmlns:a16="http://schemas.microsoft.com/office/drawing/2014/main" id="{8838F836-6883-44BA-9DD5-14BFB0BF775D}"/>
              </a:ext>
            </a:extLst>
          </p:cNvPr>
          <p:cNvSpPr>
            <a:spLocks noGrp="1"/>
          </p:cNvSpPr>
          <p:nvPr>
            <p:ph type="dt" sz="half" idx="10"/>
          </p:nvPr>
        </p:nvSpPr>
        <p:spPr/>
        <p:txBody>
          <a:bodyPr/>
          <a:lstStyle/>
          <a:p>
            <a:r>
              <a:rPr lang="en-US"/>
              <a:t>9/3/20XX</a:t>
            </a:r>
            <a:endParaRPr lang="en-US" dirty="0"/>
          </a:p>
        </p:txBody>
      </p:sp>
      <p:sp>
        <p:nvSpPr>
          <p:cNvPr id="4" name="Footer Placeholder 3">
            <a:extLst>
              <a:ext uri="{FF2B5EF4-FFF2-40B4-BE49-F238E27FC236}">
                <a16:creationId xmlns:a16="http://schemas.microsoft.com/office/drawing/2014/main" id="{78C24FCF-DC82-4ED7-8006-78935E4020B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7896BD-2AA4-41B2-8128-CDF07FC557EC}"/>
              </a:ext>
            </a:extLst>
          </p:cNvPr>
          <p:cNvSpPr>
            <a:spLocks noGrp="1"/>
          </p:cNvSpPr>
          <p:nvPr>
            <p:ph type="sldNum" sz="quarter" idx="12"/>
          </p:nvPr>
        </p:nvSpPr>
        <p:spPr/>
        <p:txBody>
          <a:bodyPr/>
          <a:lstStyle/>
          <a:p>
            <a:fld id="{B9713C8C-8E70-45D5-AE59-23E60168254E}" type="slidenum">
              <a:rPr lang="en-US" smtClean="0"/>
              <a:t>6</a:t>
            </a:fld>
            <a:endParaRPr lang="en-US" dirty="0"/>
          </a:p>
        </p:txBody>
      </p:sp>
      <p:sp>
        <p:nvSpPr>
          <p:cNvPr id="6" name="Text Placeholder 5">
            <a:extLst>
              <a:ext uri="{FF2B5EF4-FFF2-40B4-BE49-F238E27FC236}">
                <a16:creationId xmlns:a16="http://schemas.microsoft.com/office/drawing/2014/main" id="{D445BF08-EED5-48C8-8B69-0A2EEE64B441}"/>
              </a:ext>
            </a:extLst>
          </p:cNvPr>
          <p:cNvSpPr>
            <a:spLocks noGrp="1"/>
          </p:cNvSpPr>
          <p:nvPr>
            <p:ph type="body" sz="quarter" idx="13"/>
          </p:nvPr>
        </p:nvSpPr>
        <p:spPr>
          <a:xfrm>
            <a:off x="621437" y="923278"/>
            <a:ext cx="10732363" cy="5934722"/>
          </a:xfrm>
        </p:spPr>
        <p:txBody>
          <a:bodyPr>
            <a:normAutofit fontScale="25000" lnSpcReduction="20000"/>
          </a:bodyPr>
          <a:lstStyle/>
          <a:p>
            <a:pPr algn="l">
              <a:buFont typeface="+mj-lt"/>
              <a:buAutoNum type="arabicPeriod"/>
            </a:pPr>
            <a:r>
              <a:rPr lang="en-US" sz="4800" b="1" i="0" dirty="0">
                <a:solidFill>
                  <a:schemeClr val="tx1"/>
                </a:solidFill>
                <a:effectLst/>
                <a:latin typeface="+mn-lt"/>
              </a:rPr>
              <a:t>Design and Assembly:</a:t>
            </a:r>
          </a:p>
          <a:p>
            <a:pPr marL="742950" lvl="1" indent="-285750" algn="l">
              <a:buFont typeface="+mj-lt"/>
              <a:buAutoNum type="arabicPeriod"/>
            </a:pPr>
            <a:r>
              <a:rPr lang="en-US" sz="4800" b="1" i="0" dirty="0">
                <a:effectLst/>
              </a:rPr>
              <a:t>Determine the desired size, shape, and functionality of the robot.</a:t>
            </a:r>
          </a:p>
          <a:p>
            <a:pPr marL="742950" lvl="1" indent="-285750" algn="l">
              <a:buFont typeface="+mj-lt"/>
              <a:buAutoNum type="arabicPeriod"/>
            </a:pPr>
            <a:r>
              <a:rPr lang="en-US" sz="4800" b="1" i="0" dirty="0">
                <a:effectLst/>
              </a:rPr>
              <a:t>Select a suitable chassis or build one from scratch.</a:t>
            </a:r>
          </a:p>
          <a:p>
            <a:pPr marL="742950" lvl="1" indent="-285750" algn="l">
              <a:buFont typeface="+mj-lt"/>
              <a:buAutoNum type="arabicPeriod"/>
            </a:pPr>
            <a:r>
              <a:rPr lang="en-US" sz="4800" b="1" i="0" dirty="0">
                <a:effectLst/>
              </a:rPr>
              <a:t>Attach motors, wheels, and line sensors to the chassis.</a:t>
            </a:r>
          </a:p>
          <a:p>
            <a:pPr marL="742950" lvl="1" indent="-285750" algn="l">
              <a:buFont typeface="+mj-lt"/>
              <a:buAutoNum type="arabicPeriod"/>
            </a:pPr>
            <a:r>
              <a:rPr lang="en-US" sz="4800" b="1" i="0" dirty="0">
                <a:effectLst/>
              </a:rPr>
              <a:t>Connect the necessary electronic components, such as the microcontroller, motor drivers, and power source, according to the chosen design.</a:t>
            </a:r>
          </a:p>
          <a:p>
            <a:pPr algn="l">
              <a:buFont typeface="+mj-lt"/>
              <a:buAutoNum type="arabicPeriod"/>
            </a:pPr>
            <a:r>
              <a:rPr lang="en-US" sz="4800" b="1" i="0" dirty="0">
                <a:solidFill>
                  <a:schemeClr val="tx1"/>
                </a:solidFill>
                <a:effectLst/>
                <a:latin typeface="+mn-lt"/>
              </a:rPr>
              <a:t>Line Sensor Calibration:</a:t>
            </a:r>
          </a:p>
          <a:p>
            <a:pPr marL="742950" lvl="1" indent="-285750" algn="l">
              <a:buFont typeface="+mj-lt"/>
              <a:buAutoNum type="arabicPeriod"/>
            </a:pPr>
            <a:r>
              <a:rPr lang="en-US" sz="4800" b="1" i="0" dirty="0">
                <a:effectLst/>
              </a:rPr>
              <a:t>Calibrate the line sensors to detect the contrast between the line and the surface.</a:t>
            </a:r>
          </a:p>
          <a:p>
            <a:pPr marL="742950" lvl="1" indent="-285750" algn="l">
              <a:buFont typeface="+mj-lt"/>
              <a:buAutoNum type="arabicPeriod"/>
            </a:pPr>
            <a:r>
              <a:rPr lang="en-US" sz="4800" b="1" i="0" dirty="0">
                <a:effectLst/>
              </a:rPr>
              <a:t>Adjust the sensitivity of the sensors to ensure accurate detection of the line.</a:t>
            </a:r>
          </a:p>
          <a:p>
            <a:pPr algn="l">
              <a:buFont typeface="+mj-lt"/>
              <a:buAutoNum type="arabicPeriod"/>
            </a:pPr>
            <a:r>
              <a:rPr lang="en-US" sz="4800" b="1" i="0" dirty="0">
                <a:solidFill>
                  <a:schemeClr val="tx1"/>
                </a:solidFill>
                <a:effectLst/>
                <a:latin typeface="+mn-lt"/>
              </a:rPr>
              <a:t>Microcontroller Programming:</a:t>
            </a:r>
          </a:p>
          <a:p>
            <a:pPr marL="742950" lvl="1" indent="-285750" algn="l">
              <a:buFont typeface="+mj-lt"/>
              <a:buAutoNum type="arabicPeriod"/>
            </a:pPr>
            <a:r>
              <a:rPr lang="en-US" sz="4800" b="1" i="0" dirty="0">
                <a:effectLst/>
              </a:rPr>
              <a:t>Write the code to control the line follower robot's behavior.</a:t>
            </a:r>
          </a:p>
          <a:p>
            <a:pPr marL="742950" lvl="1" indent="-285750" algn="l">
              <a:buFont typeface="+mj-lt"/>
              <a:buAutoNum type="arabicPeriod"/>
            </a:pPr>
            <a:r>
              <a:rPr lang="en-US" sz="4800" b="1" i="0" dirty="0">
                <a:effectLst/>
              </a:rPr>
              <a:t>Define how the robot responds to different line sensor inputs.</a:t>
            </a:r>
          </a:p>
          <a:p>
            <a:pPr marL="742950" lvl="1" indent="-285750" algn="l">
              <a:buFont typeface="+mj-lt"/>
              <a:buAutoNum type="arabicPeriod"/>
            </a:pPr>
            <a:r>
              <a:rPr lang="en-US" sz="4800" b="1" i="0" dirty="0">
                <a:effectLst/>
              </a:rPr>
              <a:t>Implement control algorithms to adjust motor speed and direction for line following.</a:t>
            </a:r>
          </a:p>
          <a:p>
            <a:pPr algn="l">
              <a:buFont typeface="+mj-lt"/>
              <a:buAutoNum type="arabicPeriod"/>
            </a:pPr>
            <a:r>
              <a:rPr lang="en-US" sz="4800" b="1" i="0" dirty="0">
                <a:solidFill>
                  <a:schemeClr val="tx1"/>
                </a:solidFill>
                <a:effectLst/>
                <a:latin typeface="+mn-lt"/>
              </a:rPr>
              <a:t>Line Following Algorithm:</a:t>
            </a:r>
          </a:p>
          <a:p>
            <a:pPr marL="742950" lvl="1" indent="-285750" algn="l">
              <a:buFont typeface="+mj-lt"/>
              <a:buAutoNum type="arabicPeriod"/>
            </a:pPr>
            <a:r>
              <a:rPr lang="en-US" sz="4800" b="1" i="0" dirty="0">
                <a:effectLst/>
              </a:rPr>
              <a:t>Develop an algorithm that interprets the sensor data and determines the robot's movement.</a:t>
            </a:r>
          </a:p>
          <a:p>
            <a:pPr marL="742950" lvl="1" indent="-285750" algn="l">
              <a:buFont typeface="+mj-lt"/>
              <a:buAutoNum type="arabicPeriod"/>
            </a:pPr>
            <a:r>
              <a:rPr lang="en-US" sz="4800" b="1" i="0" dirty="0">
                <a:effectLst/>
              </a:rPr>
              <a:t>The algorithm can be as simple as "If the left sensor detects the line, turn left; if the right sensor detects the line, turn right," or more advanced techniques like PID control or fuzzy logic.</a:t>
            </a:r>
          </a:p>
          <a:p>
            <a:pPr algn="l">
              <a:buFont typeface="+mj-lt"/>
              <a:buAutoNum type="arabicPeriod"/>
            </a:pPr>
            <a:r>
              <a:rPr lang="en-US" sz="4800" b="1" i="0" dirty="0">
                <a:solidFill>
                  <a:schemeClr val="tx1"/>
                </a:solidFill>
                <a:effectLst/>
                <a:latin typeface="+mn-lt"/>
              </a:rPr>
              <a:t>Motor Control:</a:t>
            </a:r>
          </a:p>
          <a:p>
            <a:pPr marL="742950" lvl="1" indent="-285750" algn="l">
              <a:buFont typeface="+mj-lt"/>
              <a:buAutoNum type="arabicPeriod"/>
            </a:pPr>
            <a:r>
              <a:rPr lang="en-US" sz="4800" b="1" i="0" dirty="0">
                <a:effectLst/>
              </a:rPr>
              <a:t>Use the programmed microcontroller to send appropriate signals to the motor drivers.</a:t>
            </a:r>
          </a:p>
          <a:p>
            <a:pPr marL="742950" lvl="1" indent="-285750" algn="l">
              <a:buFont typeface="+mj-lt"/>
              <a:buAutoNum type="arabicPeriod"/>
            </a:pPr>
            <a:r>
              <a:rPr lang="en-US" sz="4800" b="1" i="0" dirty="0">
                <a:effectLst/>
              </a:rPr>
              <a:t>Adjust the motor speed and direction based on the line sensor inputs and the line following algorithm.</a:t>
            </a:r>
          </a:p>
          <a:p>
            <a:pPr algn="l">
              <a:buFont typeface="+mj-lt"/>
              <a:buAutoNum type="arabicPeriod"/>
            </a:pPr>
            <a:r>
              <a:rPr lang="en-US" sz="4800" b="1" i="0" dirty="0">
                <a:solidFill>
                  <a:schemeClr val="tx1"/>
                </a:solidFill>
                <a:effectLst/>
                <a:latin typeface="+mn-lt"/>
              </a:rPr>
              <a:t>Testing and Refinement:</a:t>
            </a:r>
          </a:p>
          <a:p>
            <a:pPr marL="742950" lvl="1" indent="-285750" algn="l">
              <a:buFont typeface="+mj-lt"/>
              <a:buAutoNum type="arabicPeriod"/>
            </a:pPr>
            <a:r>
              <a:rPr lang="en-US" sz="4800" b="1" i="0" dirty="0">
                <a:effectLst/>
              </a:rPr>
              <a:t>Test the line follower robot on a track with a line.</a:t>
            </a:r>
          </a:p>
          <a:p>
            <a:pPr marL="742950" lvl="1" indent="-285750" algn="l">
              <a:buFont typeface="+mj-lt"/>
              <a:buAutoNum type="arabicPeriod"/>
            </a:pPr>
            <a:r>
              <a:rPr lang="en-US" sz="4800" b="1" i="0" dirty="0">
                <a:effectLst/>
              </a:rPr>
              <a:t>Observe its performance and make adjustments to the code and hardware if needed.</a:t>
            </a:r>
          </a:p>
          <a:p>
            <a:pPr marL="742950" lvl="1" indent="-285750" algn="l">
              <a:buFont typeface="+mj-lt"/>
              <a:buAutoNum type="arabicPeriod"/>
            </a:pPr>
            <a:r>
              <a:rPr lang="en-US" sz="4800" b="1" i="0" dirty="0">
                <a:effectLst/>
              </a:rPr>
              <a:t>Fine-tune the line following algorithm and sensor calibration to optimize the robot's accuracy and speed.</a:t>
            </a:r>
          </a:p>
          <a:p>
            <a:pPr algn="l">
              <a:buFont typeface="+mj-lt"/>
              <a:buAutoNum type="arabicPeriod"/>
            </a:pPr>
            <a:r>
              <a:rPr lang="en-US" sz="4800" b="1" i="0" dirty="0">
                <a:solidFill>
                  <a:schemeClr val="tx1"/>
                </a:solidFill>
                <a:effectLst/>
                <a:latin typeface="+mn-lt"/>
              </a:rPr>
              <a:t>Iteration and Improvement:</a:t>
            </a:r>
          </a:p>
          <a:p>
            <a:pPr marL="742950" lvl="1" indent="-285750" algn="l">
              <a:buFont typeface="+mj-lt"/>
              <a:buAutoNum type="arabicPeriod"/>
            </a:pPr>
            <a:r>
              <a:rPr lang="en-US" sz="4800" b="1" i="0" dirty="0">
                <a:effectLst/>
              </a:rPr>
              <a:t>Iterate the testing, refinement, and adjustment process to improve the line follower's performance.</a:t>
            </a:r>
          </a:p>
          <a:p>
            <a:pPr marL="742950" lvl="1" indent="-285750" algn="l">
              <a:buFont typeface="+mj-lt"/>
              <a:buAutoNum type="arabicPeriod"/>
            </a:pPr>
            <a:r>
              <a:rPr lang="en-US" sz="4800" b="1" i="0" dirty="0">
                <a:effectLst/>
              </a:rPr>
              <a:t>Experiment with different control strategies, sensor placements, or additional features to enhance the robot's capabilities.</a:t>
            </a:r>
          </a:p>
          <a:p>
            <a:endParaRPr lang="en-US" dirty="0"/>
          </a:p>
        </p:txBody>
      </p:sp>
    </p:spTree>
    <p:extLst>
      <p:ext uri="{BB962C8B-B14F-4D97-AF65-F5344CB8AC3E}">
        <p14:creationId xmlns:p14="http://schemas.microsoft.com/office/powerpoint/2010/main" val="2823678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230819" y="365125"/>
            <a:ext cx="4368479" cy="5414238"/>
          </a:xfrm>
        </p:spPr>
        <p:txBody>
          <a:bodyPr>
            <a:normAutofit/>
          </a:bodyPr>
          <a:lstStyle/>
          <a:p>
            <a:pPr algn="ctr">
              <a:lnSpc>
                <a:spcPct val="150000"/>
              </a:lnSpc>
            </a:pPr>
            <a:r>
              <a:rPr lang="en-US" sz="2800" b="1" i="0" dirty="0">
                <a:solidFill>
                  <a:schemeClr val="tx1"/>
                </a:solidFill>
                <a:latin typeface="+mn-lt"/>
              </a:rPr>
              <a:t>Building and implementation </a:t>
            </a:r>
            <a:br>
              <a:rPr lang="en-US" sz="2800" b="1" i="0" dirty="0">
                <a:solidFill>
                  <a:schemeClr val="tx1"/>
                </a:solidFill>
                <a:latin typeface="+mn-lt"/>
              </a:rPr>
            </a:br>
            <a:r>
              <a:rPr lang="en-US" sz="2800" b="1" i="0" dirty="0">
                <a:solidFill>
                  <a:schemeClr val="tx1"/>
                </a:solidFill>
                <a:latin typeface="+mn-lt"/>
              </a:rPr>
              <a:t>process</a:t>
            </a:r>
            <a:endParaRPr lang="en-US" sz="2800" b="1" i="0" dirty="0">
              <a:latin typeface="+mn-lt"/>
            </a:endParaRPr>
          </a:p>
        </p:txBody>
      </p:sp>
      <p:pic>
        <p:nvPicPr>
          <p:cNvPr id="21" name="Picture Placeholder 20">
            <a:extLst>
              <a:ext uri="{FF2B5EF4-FFF2-40B4-BE49-F238E27FC236}">
                <a16:creationId xmlns:a16="http://schemas.microsoft.com/office/drawing/2014/main" id="{F231D8BF-2217-4A0E-AD41-8ECF946D3FF4}"/>
              </a:ext>
            </a:extLst>
          </p:cNvPr>
          <p:cNvPicPr>
            <a:picLocks noGrp="1" noChangeAspect="1"/>
          </p:cNvPicPr>
          <p:nvPr>
            <p:ph type="pic" sz="quarter" idx="15"/>
          </p:nvPr>
        </p:nvPicPr>
        <p:blipFill>
          <a:blip r:embed="rId4"/>
          <a:srcRect t="1852" b="1852"/>
          <a:stretch>
            <a:fillRect/>
          </a:stretch>
        </p:blipFill>
        <p:spPr/>
      </p:pic>
      <p:pic>
        <p:nvPicPr>
          <p:cNvPr id="25" name="Picture Placeholder 24">
            <a:extLst>
              <a:ext uri="{FF2B5EF4-FFF2-40B4-BE49-F238E27FC236}">
                <a16:creationId xmlns:a16="http://schemas.microsoft.com/office/drawing/2014/main" id="{AF07EF4E-1D9E-4770-8A5F-0AD7F8BFAADB}"/>
              </a:ext>
            </a:extLst>
          </p:cNvPr>
          <p:cNvPicPr>
            <a:picLocks noGrp="1" noChangeAspect="1"/>
          </p:cNvPicPr>
          <p:nvPr>
            <p:ph type="pic" sz="quarter" idx="14"/>
          </p:nvPr>
        </p:nvPicPr>
        <p:blipFill>
          <a:blip r:embed="rId5"/>
          <a:srcRect t="13151" b="13151"/>
          <a:stretch>
            <a:fillRect/>
          </a:stretch>
        </p:blipFill>
        <p:spPr/>
      </p:pic>
      <p:sp>
        <p:nvSpPr>
          <p:cNvPr id="28" name="Picture Placeholder 27">
            <a:extLst>
              <a:ext uri="{FF2B5EF4-FFF2-40B4-BE49-F238E27FC236}">
                <a16:creationId xmlns:a16="http://schemas.microsoft.com/office/drawing/2014/main" id="{79AAE99C-A9F5-4983-9D7D-4CEF5623BF83}"/>
              </a:ext>
            </a:extLst>
          </p:cNvPr>
          <p:cNvSpPr>
            <a:spLocks noGrp="1"/>
          </p:cNvSpPr>
          <p:nvPr>
            <p:ph type="pic" sz="quarter" idx="13"/>
          </p:nvPr>
        </p:nvSpPr>
        <p:spPr>
          <a:xfrm>
            <a:off x="5521911" y="0"/>
            <a:ext cx="6669591" cy="3694372"/>
          </a:xfrm>
        </p:spPr>
      </p:sp>
      <p:pic>
        <p:nvPicPr>
          <p:cNvPr id="29" name="making">
            <a:hlinkClick r:id="" action="ppaction://media"/>
            <a:extLst>
              <a:ext uri="{FF2B5EF4-FFF2-40B4-BE49-F238E27FC236}">
                <a16:creationId xmlns:a16="http://schemas.microsoft.com/office/drawing/2014/main" id="{96F03F36-5A7E-45E7-8B9B-1CD24DFD00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17221" y="0"/>
            <a:ext cx="5690586" cy="32009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fov="2700000">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1294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D529-7049-4478-86CA-7C7DECAAD80C}"/>
              </a:ext>
            </a:extLst>
          </p:cNvPr>
          <p:cNvSpPr>
            <a:spLocks noGrp="1"/>
          </p:cNvSpPr>
          <p:nvPr>
            <p:ph type="ctrTitle"/>
          </p:nvPr>
        </p:nvSpPr>
        <p:spPr/>
        <p:txBody>
          <a:bodyPr>
            <a:normAutofit/>
          </a:bodyPr>
          <a:lstStyle/>
          <a:p>
            <a:r>
              <a:rPr lang="en-US" sz="2800" b="1" i="0" dirty="0">
                <a:solidFill>
                  <a:schemeClr val="tx1"/>
                </a:solidFill>
                <a:latin typeface="+mn-lt"/>
              </a:rPr>
              <a:t/>
            </a:r>
            <a:br>
              <a:rPr lang="en-US" sz="2800" b="1" i="0" dirty="0">
                <a:solidFill>
                  <a:schemeClr val="tx1"/>
                </a:solidFill>
                <a:latin typeface="+mn-lt"/>
              </a:rPr>
            </a:br>
            <a:r>
              <a:rPr lang="en-US" sz="3600" b="1" i="0" dirty="0">
                <a:solidFill>
                  <a:schemeClr val="tx1"/>
                </a:solidFill>
                <a:latin typeface="+mn-lt"/>
              </a:rPr>
              <a:t>Conclusion</a:t>
            </a:r>
          </a:p>
        </p:txBody>
      </p:sp>
      <p:sp>
        <p:nvSpPr>
          <p:cNvPr id="3" name="Subtitle 2">
            <a:extLst>
              <a:ext uri="{FF2B5EF4-FFF2-40B4-BE49-F238E27FC236}">
                <a16:creationId xmlns:a16="http://schemas.microsoft.com/office/drawing/2014/main" id="{476F43A6-4A03-49EA-AA3E-4BE4373D1E67}"/>
              </a:ext>
            </a:extLst>
          </p:cNvPr>
          <p:cNvSpPr>
            <a:spLocks noGrp="1"/>
          </p:cNvSpPr>
          <p:nvPr>
            <p:ph type="subTitle" idx="1"/>
          </p:nvPr>
        </p:nvSpPr>
        <p:spPr>
          <a:xfrm>
            <a:off x="7688061" y="656949"/>
            <a:ext cx="4394447" cy="5548542"/>
          </a:xfrm>
        </p:spPr>
        <p:txBody>
          <a:bodyPr>
            <a:normAutofit fontScale="85000" lnSpcReduction="10000"/>
          </a:bodyPr>
          <a:lstStyle/>
          <a:p>
            <a:pPr>
              <a:lnSpc>
                <a:spcPct val="160000"/>
              </a:lnSpc>
            </a:pPr>
            <a:r>
              <a:rPr lang="en-US" sz="4000" b="1" i="0" dirty="0">
                <a:latin typeface="+mn-lt"/>
              </a:rPr>
              <a:t/>
            </a:r>
            <a:br>
              <a:rPr lang="en-US" sz="4000" b="1" i="0" dirty="0">
                <a:latin typeface="+mn-lt"/>
              </a:rPr>
            </a:br>
            <a:r>
              <a:rPr lang="en-US" sz="4000" b="1" i="0" dirty="0">
                <a:latin typeface="+mn-lt"/>
              </a:rPr>
              <a:t/>
            </a:r>
            <a:br>
              <a:rPr lang="en-US" sz="4000" b="1" i="0" dirty="0">
                <a:latin typeface="+mn-lt"/>
              </a:rPr>
            </a:br>
            <a:r>
              <a:rPr lang="en-US" sz="1700" b="1" i="0" dirty="0">
                <a:effectLst/>
                <a:latin typeface="+mn-lt"/>
              </a:rPr>
              <a:t>Overall, building a line follower robot offers a hands-on experience in robotics, fosters problem-solving skills, promotes creativity, and can serve as a foundation for more complex autonomous systems. Whether for educational purposes, competition, or industrial automation, line followers play a significant role in advancing robotics and automation technology</a:t>
            </a:r>
            <a:r>
              <a:rPr lang="en-US" sz="2800" b="1" i="0" dirty="0">
                <a:effectLst/>
                <a:latin typeface="+mn-lt"/>
              </a:rPr>
              <a:t>.</a:t>
            </a:r>
            <a:endParaRPr lang="en-US" dirty="0"/>
          </a:p>
        </p:txBody>
      </p:sp>
    </p:spTree>
    <p:extLst>
      <p:ext uri="{BB962C8B-B14F-4D97-AF65-F5344CB8AC3E}">
        <p14:creationId xmlns:p14="http://schemas.microsoft.com/office/powerpoint/2010/main" val="4067383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3328416" y="2002536"/>
            <a:ext cx="5541264" cy="2152214"/>
          </a:xfrm>
        </p:spPr>
        <p:txBody>
          <a:bodyPr/>
          <a:lstStyle/>
          <a:p>
            <a:r>
              <a:rPr lang="en-US" b="1" i="0" dirty="0">
                <a:solidFill>
                  <a:schemeClr val="tx1"/>
                </a:solidFill>
              </a:rPr>
              <a:t>Thank You</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307953404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Brush presentation</Template>
  <TotalTime>476</TotalTime>
  <Words>693</Words>
  <Application>Microsoft Office PowerPoint</Application>
  <PresentationFormat>Widescreen</PresentationFormat>
  <Paragraphs>65</Paragraphs>
  <Slides>9</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Elephant</vt:lpstr>
      <vt:lpstr>Brush</vt:lpstr>
      <vt:lpstr>Principal OF Robotics Cse 426 </vt:lpstr>
      <vt:lpstr>Presented By</vt:lpstr>
      <vt:lpstr>What is a line follower?</vt:lpstr>
      <vt:lpstr>What is the need to build a line follower?   Sensing a line and maneuvering the robot to stay on course ,while constantly correcting wrong moves using feedback mechanism forms a simple yet effective closed loop system </vt:lpstr>
      <vt:lpstr>Component's of Line Follower Robot</vt:lpstr>
      <vt:lpstr>Implementation of Line Follower Robot</vt:lpstr>
      <vt:lpstr>Building and implementation  process</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ASUS</dc:creator>
  <cp:lastModifiedBy>Akin Bin Mostofa Kamal</cp:lastModifiedBy>
  <cp:revision>21</cp:revision>
  <dcterms:created xsi:type="dcterms:W3CDTF">2023-06-16T04:01:58Z</dcterms:created>
  <dcterms:modified xsi:type="dcterms:W3CDTF">2024-11-21T05:57:40Z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